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3581CE-358F-4B83-9912-76AF0C222F4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652220B-895E-4B53-A957-9D5A41BE514D}">
      <dgm:prSet/>
      <dgm:spPr/>
      <dgm:t>
        <a:bodyPr/>
        <a:lstStyle/>
        <a:p>
          <a:pPr>
            <a:defRPr cap="all"/>
          </a:pPr>
          <a:r>
            <a:rPr lang="en-US"/>
            <a:t>Data Acquisition, Selection, and Cleaning</a:t>
          </a:r>
        </a:p>
      </dgm:t>
    </dgm:pt>
    <dgm:pt modelId="{66A60FFA-620B-46E5-8237-D042E25356D6}" type="parTrans" cxnId="{1BABBE69-A278-4055-80AA-0A0BEEF72EDD}">
      <dgm:prSet/>
      <dgm:spPr/>
      <dgm:t>
        <a:bodyPr/>
        <a:lstStyle/>
        <a:p>
          <a:endParaRPr lang="en-US"/>
        </a:p>
      </dgm:t>
    </dgm:pt>
    <dgm:pt modelId="{460B4B90-02A5-4457-B894-BF6430D508D3}" type="sibTrans" cxnId="{1BABBE69-A278-4055-80AA-0A0BEEF72EDD}">
      <dgm:prSet/>
      <dgm:spPr/>
      <dgm:t>
        <a:bodyPr/>
        <a:lstStyle/>
        <a:p>
          <a:endParaRPr lang="en-US"/>
        </a:p>
      </dgm:t>
    </dgm:pt>
    <dgm:pt modelId="{D7BF54C6-F7E0-4C67-8C18-3ECE3657923C}">
      <dgm:prSet/>
      <dgm:spPr/>
      <dgm:t>
        <a:bodyPr/>
        <a:lstStyle/>
        <a:p>
          <a:pPr>
            <a:defRPr cap="all"/>
          </a:pPr>
          <a:r>
            <a:rPr lang="en-US"/>
            <a:t>Data Exploration and Analysis</a:t>
          </a:r>
        </a:p>
      </dgm:t>
    </dgm:pt>
    <dgm:pt modelId="{A5E818C2-B471-4C6B-BF25-6C338DF06BC3}" type="parTrans" cxnId="{4AB8FEE7-94E9-4829-BAA6-2C284D56D823}">
      <dgm:prSet/>
      <dgm:spPr/>
      <dgm:t>
        <a:bodyPr/>
        <a:lstStyle/>
        <a:p>
          <a:endParaRPr lang="en-US"/>
        </a:p>
      </dgm:t>
    </dgm:pt>
    <dgm:pt modelId="{C4F5BA01-7FB0-4F88-A9E0-28AD30F75780}" type="sibTrans" cxnId="{4AB8FEE7-94E9-4829-BAA6-2C284D56D823}">
      <dgm:prSet/>
      <dgm:spPr/>
      <dgm:t>
        <a:bodyPr/>
        <a:lstStyle/>
        <a:p>
          <a:endParaRPr lang="en-US"/>
        </a:p>
      </dgm:t>
    </dgm:pt>
    <dgm:pt modelId="{B85142D9-7AC9-4769-9C10-F69489DF9778}">
      <dgm:prSet/>
      <dgm:spPr/>
      <dgm:t>
        <a:bodyPr/>
        <a:lstStyle/>
        <a:p>
          <a:pPr>
            <a:defRPr cap="all"/>
          </a:pPr>
          <a:r>
            <a:rPr lang="en-US"/>
            <a:t>Data Visualization</a:t>
          </a:r>
        </a:p>
      </dgm:t>
    </dgm:pt>
    <dgm:pt modelId="{7DB80D1E-2190-4B31-8617-8D55FFBC9232}" type="parTrans" cxnId="{94840D39-E0D1-4150-B14A-801788AF287B}">
      <dgm:prSet/>
      <dgm:spPr/>
      <dgm:t>
        <a:bodyPr/>
        <a:lstStyle/>
        <a:p>
          <a:endParaRPr lang="en-US"/>
        </a:p>
      </dgm:t>
    </dgm:pt>
    <dgm:pt modelId="{E15FBE53-D0CE-4732-B94D-BDF56B73E590}" type="sibTrans" cxnId="{94840D39-E0D1-4150-B14A-801788AF287B}">
      <dgm:prSet/>
      <dgm:spPr/>
      <dgm:t>
        <a:bodyPr/>
        <a:lstStyle/>
        <a:p>
          <a:endParaRPr lang="en-US"/>
        </a:p>
      </dgm:t>
    </dgm:pt>
    <dgm:pt modelId="{DE4419C4-9CCD-45B2-8F09-798903B089CA}" type="pres">
      <dgm:prSet presAssocID="{FA3581CE-358F-4B83-9912-76AF0C222F4C}" presName="root" presStyleCnt="0">
        <dgm:presLayoutVars>
          <dgm:dir/>
          <dgm:resizeHandles val="exact"/>
        </dgm:presLayoutVars>
      </dgm:prSet>
      <dgm:spPr/>
    </dgm:pt>
    <dgm:pt modelId="{D32D1179-BB4B-400C-8B2F-1646501E7680}" type="pres">
      <dgm:prSet presAssocID="{2652220B-895E-4B53-A957-9D5A41BE514D}" presName="compNode" presStyleCnt="0"/>
      <dgm:spPr/>
    </dgm:pt>
    <dgm:pt modelId="{A2E4C60B-56F3-4DDF-A07A-2F32CDE40049}" type="pres">
      <dgm:prSet presAssocID="{2652220B-895E-4B53-A957-9D5A41BE514D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752708A-BC61-4F00-945B-542069ABBA59}" type="pres">
      <dgm:prSet presAssocID="{2652220B-895E-4B53-A957-9D5A41BE51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7693ACD0-4C98-4391-8742-7CFC04173946}" type="pres">
      <dgm:prSet presAssocID="{2652220B-895E-4B53-A957-9D5A41BE514D}" presName="spaceRect" presStyleCnt="0"/>
      <dgm:spPr/>
    </dgm:pt>
    <dgm:pt modelId="{A9D4F019-CEE1-4C7D-9ED3-1C5B942F4016}" type="pres">
      <dgm:prSet presAssocID="{2652220B-895E-4B53-A957-9D5A41BE514D}" presName="textRect" presStyleLbl="revTx" presStyleIdx="0" presStyleCnt="3">
        <dgm:presLayoutVars>
          <dgm:chMax val="1"/>
          <dgm:chPref val="1"/>
        </dgm:presLayoutVars>
      </dgm:prSet>
      <dgm:spPr/>
    </dgm:pt>
    <dgm:pt modelId="{A5D4F899-C977-4579-945A-3F590EDE9487}" type="pres">
      <dgm:prSet presAssocID="{460B4B90-02A5-4457-B894-BF6430D508D3}" presName="sibTrans" presStyleCnt="0"/>
      <dgm:spPr/>
    </dgm:pt>
    <dgm:pt modelId="{AF8E42C8-34D2-401B-B6B9-4EA2D77DBB3C}" type="pres">
      <dgm:prSet presAssocID="{D7BF54C6-F7E0-4C67-8C18-3ECE3657923C}" presName="compNode" presStyleCnt="0"/>
      <dgm:spPr/>
    </dgm:pt>
    <dgm:pt modelId="{74F355B6-469D-4AF2-AFD0-2C67866AFE25}" type="pres">
      <dgm:prSet presAssocID="{D7BF54C6-F7E0-4C67-8C18-3ECE3657923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8B3F7EF-61FA-458D-BFAE-B6FB0DB2D237}" type="pres">
      <dgm:prSet presAssocID="{D7BF54C6-F7E0-4C67-8C18-3ECE3657923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352F553-4F78-425D-9B0B-F0323354E198}" type="pres">
      <dgm:prSet presAssocID="{D7BF54C6-F7E0-4C67-8C18-3ECE3657923C}" presName="spaceRect" presStyleCnt="0"/>
      <dgm:spPr/>
    </dgm:pt>
    <dgm:pt modelId="{32D965FA-C833-4AEF-B49F-1CFD4DD07B21}" type="pres">
      <dgm:prSet presAssocID="{D7BF54C6-F7E0-4C67-8C18-3ECE3657923C}" presName="textRect" presStyleLbl="revTx" presStyleIdx="1" presStyleCnt="3">
        <dgm:presLayoutVars>
          <dgm:chMax val="1"/>
          <dgm:chPref val="1"/>
        </dgm:presLayoutVars>
      </dgm:prSet>
      <dgm:spPr/>
    </dgm:pt>
    <dgm:pt modelId="{6B4E1901-7FAA-43D6-8014-0246F0253463}" type="pres">
      <dgm:prSet presAssocID="{C4F5BA01-7FB0-4F88-A9E0-28AD30F75780}" presName="sibTrans" presStyleCnt="0"/>
      <dgm:spPr/>
    </dgm:pt>
    <dgm:pt modelId="{599BEE77-BFE0-4FB1-93FC-362C5F2CA6F5}" type="pres">
      <dgm:prSet presAssocID="{B85142D9-7AC9-4769-9C10-F69489DF9778}" presName="compNode" presStyleCnt="0"/>
      <dgm:spPr/>
    </dgm:pt>
    <dgm:pt modelId="{5BDD9F30-871B-4A00-AD98-F71E0C58E49D}" type="pres">
      <dgm:prSet presAssocID="{B85142D9-7AC9-4769-9C10-F69489DF977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1C7CA3B-C130-48C8-86F4-43826FBB743C}" type="pres">
      <dgm:prSet presAssocID="{B85142D9-7AC9-4769-9C10-F69489DF97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BF3E1D3-4692-4C28-ABCB-F0A84D5AF095}" type="pres">
      <dgm:prSet presAssocID="{B85142D9-7AC9-4769-9C10-F69489DF9778}" presName="spaceRect" presStyleCnt="0"/>
      <dgm:spPr/>
    </dgm:pt>
    <dgm:pt modelId="{8FBABD29-A8CB-4F82-B29B-C4D9CC191E1C}" type="pres">
      <dgm:prSet presAssocID="{B85142D9-7AC9-4769-9C10-F69489DF977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4840D39-E0D1-4150-B14A-801788AF287B}" srcId="{FA3581CE-358F-4B83-9912-76AF0C222F4C}" destId="{B85142D9-7AC9-4769-9C10-F69489DF9778}" srcOrd="2" destOrd="0" parTransId="{7DB80D1E-2190-4B31-8617-8D55FFBC9232}" sibTransId="{E15FBE53-D0CE-4732-B94D-BDF56B73E590}"/>
    <dgm:cxn modelId="{7A77B25C-BBB3-479D-8D31-F8F8B43CC0B2}" type="presOf" srcId="{FA3581CE-358F-4B83-9912-76AF0C222F4C}" destId="{DE4419C4-9CCD-45B2-8F09-798903B089CA}" srcOrd="0" destOrd="0" presId="urn:microsoft.com/office/officeart/2018/5/layout/IconLeafLabelList"/>
    <dgm:cxn modelId="{8D77EA64-BDED-4441-9152-6E4130D9922A}" type="presOf" srcId="{2652220B-895E-4B53-A957-9D5A41BE514D}" destId="{A9D4F019-CEE1-4C7D-9ED3-1C5B942F4016}" srcOrd="0" destOrd="0" presId="urn:microsoft.com/office/officeart/2018/5/layout/IconLeafLabelList"/>
    <dgm:cxn modelId="{1BABBE69-A278-4055-80AA-0A0BEEF72EDD}" srcId="{FA3581CE-358F-4B83-9912-76AF0C222F4C}" destId="{2652220B-895E-4B53-A957-9D5A41BE514D}" srcOrd="0" destOrd="0" parTransId="{66A60FFA-620B-46E5-8237-D042E25356D6}" sibTransId="{460B4B90-02A5-4457-B894-BF6430D508D3}"/>
    <dgm:cxn modelId="{602498C0-9882-4117-A516-C5D0D4ACD7B3}" type="presOf" srcId="{D7BF54C6-F7E0-4C67-8C18-3ECE3657923C}" destId="{32D965FA-C833-4AEF-B49F-1CFD4DD07B21}" srcOrd="0" destOrd="0" presId="urn:microsoft.com/office/officeart/2018/5/layout/IconLeafLabelList"/>
    <dgm:cxn modelId="{4AB8FEE7-94E9-4829-BAA6-2C284D56D823}" srcId="{FA3581CE-358F-4B83-9912-76AF0C222F4C}" destId="{D7BF54C6-F7E0-4C67-8C18-3ECE3657923C}" srcOrd="1" destOrd="0" parTransId="{A5E818C2-B471-4C6B-BF25-6C338DF06BC3}" sibTransId="{C4F5BA01-7FB0-4F88-A9E0-28AD30F75780}"/>
    <dgm:cxn modelId="{A66981F9-6EFF-4541-A4D3-E8C0BDDAA01A}" type="presOf" srcId="{B85142D9-7AC9-4769-9C10-F69489DF9778}" destId="{8FBABD29-A8CB-4F82-B29B-C4D9CC191E1C}" srcOrd="0" destOrd="0" presId="urn:microsoft.com/office/officeart/2018/5/layout/IconLeafLabelList"/>
    <dgm:cxn modelId="{BECEFC6E-E444-4BB7-92AC-4E505676179A}" type="presParOf" srcId="{DE4419C4-9CCD-45B2-8F09-798903B089CA}" destId="{D32D1179-BB4B-400C-8B2F-1646501E7680}" srcOrd="0" destOrd="0" presId="urn:microsoft.com/office/officeart/2018/5/layout/IconLeafLabelList"/>
    <dgm:cxn modelId="{80349BBB-D858-4139-8ABD-533B9F7E077D}" type="presParOf" srcId="{D32D1179-BB4B-400C-8B2F-1646501E7680}" destId="{A2E4C60B-56F3-4DDF-A07A-2F32CDE40049}" srcOrd="0" destOrd="0" presId="urn:microsoft.com/office/officeart/2018/5/layout/IconLeafLabelList"/>
    <dgm:cxn modelId="{D4A74100-A126-4E9F-B0CF-4C7B2CFCCF92}" type="presParOf" srcId="{D32D1179-BB4B-400C-8B2F-1646501E7680}" destId="{9752708A-BC61-4F00-945B-542069ABBA59}" srcOrd="1" destOrd="0" presId="urn:microsoft.com/office/officeart/2018/5/layout/IconLeafLabelList"/>
    <dgm:cxn modelId="{FA5BDFE0-F84F-41F7-BD27-31D7F8F1495F}" type="presParOf" srcId="{D32D1179-BB4B-400C-8B2F-1646501E7680}" destId="{7693ACD0-4C98-4391-8742-7CFC04173946}" srcOrd="2" destOrd="0" presId="urn:microsoft.com/office/officeart/2018/5/layout/IconLeafLabelList"/>
    <dgm:cxn modelId="{CE48C06A-10AF-4B0D-B780-EB3F5BDD65F7}" type="presParOf" srcId="{D32D1179-BB4B-400C-8B2F-1646501E7680}" destId="{A9D4F019-CEE1-4C7D-9ED3-1C5B942F4016}" srcOrd="3" destOrd="0" presId="urn:microsoft.com/office/officeart/2018/5/layout/IconLeafLabelList"/>
    <dgm:cxn modelId="{D12E91C9-3E93-414C-AE16-DDB27A893BD0}" type="presParOf" srcId="{DE4419C4-9CCD-45B2-8F09-798903B089CA}" destId="{A5D4F899-C977-4579-945A-3F590EDE9487}" srcOrd="1" destOrd="0" presId="urn:microsoft.com/office/officeart/2018/5/layout/IconLeafLabelList"/>
    <dgm:cxn modelId="{51EA0C89-66FC-4A76-8A3C-1D253A28B430}" type="presParOf" srcId="{DE4419C4-9CCD-45B2-8F09-798903B089CA}" destId="{AF8E42C8-34D2-401B-B6B9-4EA2D77DBB3C}" srcOrd="2" destOrd="0" presId="urn:microsoft.com/office/officeart/2018/5/layout/IconLeafLabelList"/>
    <dgm:cxn modelId="{CDE00D0B-7A11-4B35-9304-86759F1492FF}" type="presParOf" srcId="{AF8E42C8-34D2-401B-B6B9-4EA2D77DBB3C}" destId="{74F355B6-469D-4AF2-AFD0-2C67866AFE25}" srcOrd="0" destOrd="0" presId="urn:microsoft.com/office/officeart/2018/5/layout/IconLeafLabelList"/>
    <dgm:cxn modelId="{3586E425-9B41-4373-85AB-5121003DAD7A}" type="presParOf" srcId="{AF8E42C8-34D2-401B-B6B9-4EA2D77DBB3C}" destId="{68B3F7EF-61FA-458D-BFAE-B6FB0DB2D237}" srcOrd="1" destOrd="0" presId="urn:microsoft.com/office/officeart/2018/5/layout/IconLeafLabelList"/>
    <dgm:cxn modelId="{13B227A6-062D-4F66-B0FA-D1B2CEC1B466}" type="presParOf" srcId="{AF8E42C8-34D2-401B-B6B9-4EA2D77DBB3C}" destId="{C352F553-4F78-425D-9B0B-F0323354E198}" srcOrd="2" destOrd="0" presId="urn:microsoft.com/office/officeart/2018/5/layout/IconLeafLabelList"/>
    <dgm:cxn modelId="{DB7BADC3-5C29-4FCA-B9F4-23D215255683}" type="presParOf" srcId="{AF8E42C8-34D2-401B-B6B9-4EA2D77DBB3C}" destId="{32D965FA-C833-4AEF-B49F-1CFD4DD07B21}" srcOrd="3" destOrd="0" presId="urn:microsoft.com/office/officeart/2018/5/layout/IconLeafLabelList"/>
    <dgm:cxn modelId="{2059D192-44CC-4E8D-B9A1-C9FEFF44B815}" type="presParOf" srcId="{DE4419C4-9CCD-45B2-8F09-798903B089CA}" destId="{6B4E1901-7FAA-43D6-8014-0246F0253463}" srcOrd="3" destOrd="0" presId="urn:microsoft.com/office/officeart/2018/5/layout/IconLeafLabelList"/>
    <dgm:cxn modelId="{26394853-8E4D-4D90-8E43-037137A912BE}" type="presParOf" srcId="{DE4419C4-9CCD-45B2-8F09-798903B089CA}" destId="{599BEE77-BFE0-4FB1-93FC-362C5F2CA6F5}" srcOrd="4" destOrd="0" presId="urn:microsoft.com/office/officeart/2018/5/layout/IconLeafLabelList"/>
    <dgm:cxn modelId="{E179F1C1-8472-48ED-B0A4-88FF5E31CF9F}" type="presParOf" srcId="{599BEE77-BFE0-4FB1-93FC-362C5F2CA6F5}" destId="{5BDD9F30-871B-4A00-AD98-F71E0C58E49D}" srcOrd="0" destOrd="0" presId="urn:microsoft.com/office/officeart/2018/5/layout/IconLeafLabelList"/>
    <dgm:cxn modelId="{ADC3F335-11D5-43EB-9D5A-2EB3AE7CFB49}" type="presParOf" srcId="{599BEE77-BFE0-4FB1-93FC-362C5F2CA6F5}" destId="{F1C7CA3B-C130-48C8-86F4-43826FBB743C}" srcOrd="1" destOrd="0" presId="urn:microsoft.com/office/officeart/2018/5/layout/IconLeafLabelList"/>
    <dgm:cxn modelId="{D50EDEF2-B6C8-4516-BE86-7880E954B6EC}" type="presParOf" srcId="{599BEE77-BFE0-4FB1-93FC-362C5F2CA6F5}" destId="{0BF3E1D3-4692-4C28-ABCB-F0A84D5AF095}" srcOrd="2" destOrd="0" presId="urn:microsoft.com/office/officeart/2018/5/layout/IconLeafLabelList"/>
    <dgm:cxn modelId="{CF209C76-A6F8-4DF6-B1EF-6E92AFFDCB63}" type="presParOf" srcId="{599BEE77-BFE0-4FB1-93FC-362C5F2CA6F5}" destId="{8FBABD29-A8CB-4F82-B29B-C4D9CC191E1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58CC65-9801-409D-B452-87C261C787C9}" type="doc">
      <dgm:prSet loTypeId="urn:microsoft.com/office/officeart/2008/layout/Lin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388984-7977-4ED5-B6AC-ECD7F95E904B}">
      <dgm:prSet/>
      <dgm:spPr/>
      <dgm:t>
        <a:bodyPr/>
        <a:lstStyle/>
        <a:p>
          <a:r>
            <a:rPr lang="en-US" dirty="0"/>
            <a:t>Asthma Deaths by County</a:t>
          </a:r>
        </a:p>
      </dgm:t>
    </dgm:pt>
    <dgm:pt modelId="{6CE0D93B-75FC-4808-9496-0EC061BFA196}" type="parTrans" cxnId="{2C60A2F4-E987-46BD-815D-A3E920784F98}">
      <dgm:prSet/>
      <dgm:spPr/>
      <dgm:t>
        <a:bodyPr/>
        <a:lstStyle/>
        <a:p>
          <a:endParaRPr lang="en-US"/>
        </a:p>
      </dgm:t>
    </dgm:pt>
    <dgm:pt modelId="{42468AA2-2A07-4B68-9533-167AC082CC8A}" type="sibTrans" cxnId="{2C60A2F4-E987-46BD-815D-A3E920784F98}">
      <dgm:prSet/>
      <dgm:spPr/>
      <dgm:t>
        <a:bodyPr/>
        <a:lstStyle/>
        <a:p>
          <a:endParaRPr lang="en-US"/>
        </a:p>
      </dgm:t>
    </dgm:pt>
    <dgm:pt modelId="{212CB91B-2358-4AB0-881F-5D748B2E0330}">
      <dgm:prSet/>
      <dgm:spPr/>
      <dgm:t>
        <a:bodyPr/>
        <a:lstStyle/>
        <a:p>
          <a:r>
            <a:rPr lang="en-US" dirty="0"/>
            <a:t>Vehicle Fuel Type Count by Zip Code</a:t>
          </a:r>
        </a:p>
      </dgm:t>
    </dgm:pt>
    <dgm:pt modelId="{8B06D385-EAF1-4B42-A283-6F4F4BEE1BDD}" type="sibTrans" cxnId="{9FBC4F2E-69CC-4348-A1F6-06BD0792F53A}">
      <dgm:prSet/>
      <dgm:spPr/>
      <dgm:t>
        <a:bodyPr/>
        <a:lstStyle/>
        <a:p>
          <a:endParaRPr lang="en-US"/>
        </a:p>
      </dgm:t>
    </dgm:pt>
    <dgm:pt modelId="{37BF0E67-D6D2-4665-A0CF-F3BFEE6FD0FF}" type="parTrans" cxnId="{9FBC4F2E-69CC-4348-A1F6-06BD0792F53A}">
      <dgm:prSet/>
      <dgm:spPr/>
      <dgm:t>
        <a:bodyPr/>
        <a:lstStyle/>
        <a:p>
          <a:endParaRPr lang="en-US"/>
        </a:p>
      </dgm:t>
    </dgm:pt>
    <dgm:pt modelId="{F16F36CC-4377-4EB9-9FC1-1C4870C4B91B}" type="pres">
      <dgm:prSet presAssocID="{AA58CC65-9801-409D-B452-87C261C787C9}" presName="vert0" presStyleCnt="0">
        <dgm:presLayoutVars>
          <dgm:dir/>
          <dgm:animOne val="branch"/>
          <dgm:animLvl val="lvl"/>
        </dgm:presLayoutVars>
      </dgm:prSet>
      <dgm:spPr/>
    </dgm:pt>
    <dgm:pt modelId="{D88A6257-B1CC-48EC-A435-06CAFE755826}" type="pres">
      <dgm:prSet presAssocID="{212CB91B-2358-4AB0-881F-5D748B2E0330}" presName="thickLine" presStyleLbl="alignNode1" presStyleIdx="0" presStyleCnt="2"/>
      <dgm:spPr/>
    </dgm:pt>
    <dgm:pt modelId="{2A729CE8-D8B1-4D11-A2DF-E8F553AE58F2}" type="pres">
      <dgm:prSet presAssocID="{212CB91B-2358-4AB0-881F-5D748B2E0330}" presName="horz1" presStyleCnt="0"/>
      <dgm:spPr/>
    </dgm:pt>
    <dgm:pt modelId="{1220A26B-A8BF-4C2D-B365-06EA1ACF8926}" type="pres">
      <dgm:prSet presAssocID="{212CB91B-2358-4AB0-881F-5D748B2E0330}" presName="tx1" presStyleLbl="revTx" presStyleIdx="0" presStyleCnt="2"/>
      <dgm:spPr/>
    </dgm:pt>
    <dgm:pt modelId="{DEB56FBD-6164-4ED5-B457-E3D22C81E675}" type="pres">
      <dgm:prSet presAssocID="{212CB91B-2358-4AB0-881F-5D748B2E0330}" presName="vert1" presStyleCnt="0"/>
      <dgm:spPr/>
    </dgm:pt>
    <dgm:pt modelId="{432E3400-C78E-4C35-9537-64E5C8E2B4BB}" type="pres">
      <dgm:prSet presAssocID="{E5388984-7977-4ED5-B6AC-ECD7F95E904B}" presName="thickLine" presStyleLbl="alignNode1" presStyleIdx="1" presStyleCnt="2"/>
      <dgm:spPr/>
    </dgm:pt>
    <dgm:pt modelId="{87DB8FE7-0B8D-4F9E-BF26-DAC7E14EDBF4}" type="pres">
      <dgm:prSet presAssocID="{E5388984-7977-4ED5-B6AC-ECD7F95E904B}" presName="horz1" presStyleCnt="0"/>
      <dgm:spPr/>
    </dgm:pt>
    <dgm:pt modelId="{CC1E9B4D-FADC-4EF7-A7D4-4E20F79552E3}" type="pres">
      <dgm:prSet presAssocID="{E5388984-7977-4ED5-B6AC-ECD7F95E904B}" presName="tx1" presStyleLbl="revTx" presStyleIdx="1" presStyleCnt="2"/>
      <dgm:spPr/>
    </dgm:pt>
    <dgm:pt modelId="{F0A9ED68-EFCB-4747-9B0E-E3A47F332173}" type="pres">
      <dgm:prSet presAssocID="{E5388984-7977-4ED5-B6AC-ECD7F95E904B}" presName="vert1" presStyleCnt="0"/>
      <dgm:spPr/>
    </dgm:pt>
  </dgm:ptLst>
  <dgm:cxnLst>
    <dgm:cxn modelId="{9FBC4F2E-69CC-4348-A1F6-06BD0792F53A}" srcId="{AA58CC65-9801-409D-B452-87C261C787C9}" destId="{212CB91B-2358-4AB0-881F-5D748B2E0330}" srcOrd="0" destOrd="0" parTransId="{37BF0E67-D6D2-4665-A0CF-F3BFEE6FD0FF}" sibTransId="{8B06D385-EAF1-4B42-A283-6F4F4BEE1BDD}"/>
    <dgm:cxn modelId="{6ABC7635-4A41-4B80-81CB-C9B77DDA60EB}" type="presOf" srcId="{E5388984-7977-4ED5-B6AC-ECD7F95E904B}" destId="{CC1E9B4D-FADC-4EF7-A7D4-4E20F79552E3}" srcOrd="0" destOrd="0" presId="urn:microsoft.com/office/officeart/2008/layout/LinedList"/>
    <dgm:cxn modelId="{FE847468-44A0-4F37-ABB0-121F9DE4C6FE}" type="presOf" srcId="{AA58CC65-9801-409D-B452-87C261C787C9}" destId="{F16F36CC-4377-4EB9-9FC1-1C4870C4B91B}" srcOrd="0" destOrd="0" presId="urn:microsoft.com/office/officeart/2008/layout/LinedList"/>
    <dgm:cxn modelId="{61AF4159-F6A8-41F4-8924-9741AD226868}" type="presOf" srcId="{212CB91B-2358-4AB0-881F-5D748B2E0330}" destId="{1220A26B-A8BF-4C2D-B365-06EA1ACF8926}" srcOrd="0" destOrd="0" presId="urn:microsoft.com/office/officeart/2008/layout/LinedList"/>
    <dgm:cxn modelId="{2C60A2F4-E987-46BD-815D-A3E920784F98}" srcId="{AA58CC65-9801-409D-B452-87C261C787C9}" destId="{E5388984-7977-4ED5-B6AC-ECD7F95E904B}" srcOrd="1" destOrd="0" parTransId="{6CE0D93B-75FC-4808-9496-0EC061BFA196}" sibTransId="{42468AA2-2A07-4B68-9533-167AC082CC8A}"/>
    <dgm:cxn modelId="{ADC708BD-3BCB-4ADB-9D72-7B8F2D6A5654}" type="presParOf" srcId="{F16F36CC-4377-4EB9-9FC1-1C4870C4B91B}" destId="{D88A6257-B1CC-48EC-A435-06CAFE755826}" srcOrd="0" destOrd="0" presId="urn:microsoft.com/office/officeart/2008/layout/LinedList"/>
    <dgm:cxn modelId="{48958FE1-BEC5-41B2-A370-A90F3C282631}" type="presParOf" srcId="{F16F36CC-4377-4EB9-9FC1-1C4870C4B91B}" destId="{2A729CE8-D8B1-4D11-A2DF-E8F553AE58F2}" srcOrd="1" destOrd="0" presId="urn:microsoft.com/office/officeart/2008/layout/LinedList"/>
    <dgm:cxn modelId="{0F74F36B-C032-45AC-80EA-A046AA26ECC0}" type="presParOf" srcId="{2A729CE8-D8B1-4D11-A2DF-E8F553AE58F2}" destId="{1220A26B-A8BF-4C2D-B365-06EA1ACF8926}" srcOrd="0" destOrd="0" presId="urn:microsoft.com/office/officeart/2008/layout/LinedList"/>
    <dgm:cxn modelId="{EB5E77AA-0E46-4BAF-97EC-DAD1274FB2CF}" type="presParOf" srcId="{2A729CE8-D8B1-4D11-A2DF-E8F553AE58F2}" destId="{DEB56FBD-6164-4ED5-B457-E3D22C81E675}" srcOrd="1" destOrd="0" presId="urn:microsoft.com/office/officeart/2008/layout/LinedList"/>
    <dgm:cxn modelId="{CB708D69-634A-4194-807F-28D30064CEEF}" type="presParOf" srcId="{F16F36CC-4377-4EB9-9FC1-1C4870C4B91B}" destId="{432E3400-C78E-4C35-9537-64E5C8E2B4BB}" srcOrd="2" destOrd="0" presId="urn:microsoft.com/office/officeart/2008/layout/LinedList"/>
    <dgm:cxn modelId="{041A5F34-F7B0-46FA-9EDF-38887424CFE5}" type="presParOf" srcId="{F16F36CC-4377-4EB9-9FC1-1C4870C4B91B}" destId="{87DB8FE7-0B8D-4F9E-BF26-DAC7E14EDBF4}" srcOrd="3" destOrd="0" presId="urn:microsoft.com/office/officeart/2008/layout/LinedList"/>
    <dgm:cxn modelId="{1ABAD67D-AD46-47F7-8188-4B1C0EFB56D4}" type="presParOf" srcId="{87DB8FE7-0B8D-4F9E-BF26-DAC7E14EDBF4}" destId="{CC1E9B4D-FADC-4EF7-A7D4-4E20F79552E3}" srcOrd="0" destOrd="0" presId="urn:microsoft.com/office/officeart/2008/layout/LinedList"/>
    <dgm:cxn modelId="{AD414F1F-8614-4784-903C-FD3FC940E647}" type="presParOf" srcId="{87DB8FE7-0B8D-4F9E-BF26-DAC7E14EDBF4}" destId="{F0A9ED68-EFCB-4747-9B0E-E3A47F33217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4C60B-56F3-4DDF-A07A-2F32CDE40049}">
      <dsp:nvSpPr>
        <dsp:cNvPr id="0" name=""/>
        <dsp:cNvSpPr/>
      </dsp:nvSpPr>
      <dsp:spPr>
        <a:xfrm>
          <a:off x="580949" y="477943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52708A-BC61-4F00-945B-542069ABBA59}">
      <dsp:nvSpPr>
        <dsp:cNvPr id="0" name=""/>
        <dsp:cNvSpPr/>
      </dsp:nvSpPr>
      <dsp:spPr>
        <a:xfrm>
          <a:off x="946574" y="843568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4F019-CEE1-4C7D-9ED3-1C5B942F4016}">
      <dsp:nvSpPr>
        <dsp:cNvPr id="0" name=""/>
        <dsp:cNvSpPr/>
      </dsp:nvSpPr>
      <dsp:spPr>
        <a:xfrm>
          <a:off x="32512" y="2727943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Data Acquisition, Selection, and Cleaning</a:t>
          </a:r>
        </a:p>
      </dsp:txBody>
      <dsp:txXfrm>
        <a:off x="32512" y="2727943"/>
        <a:ext cx="2812500" cy="720000"/>
      </dsp:txXfrm>
    </dsp:sp>
    <dsp:sp modelId="{74F355B6-469D-4AF2-AFD0-2C67866AFE25}">
      <dsp:nvSpPr>
        <dsp:cNvPr id="0" name=""/>
        <dsp:cNvSpPr/>
      </dsp:nvSpPr>
      <dsp:spPr>
        <a:xfrm>
          <a:off x="3885637" y="477943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3F7EF-61FA-458D-BFAE-B6FB0DB2D237}">
      <dsp:nvSpPr>
        <dsp:cNvPr id="0" name=""/>
        <dsp:cNvSpPr/>
      </dsp:nvSpPr>
      <dsp:spPr>
        <a:xfrm>
          <a:off x="4251262" y="843568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965FA-C833-4AEF-B49F-1CFD4DD07B21}">
      <dsp:nvSpPr>
        <dsp:cNvPr id="0" name=""/>
        <dsp:cNvSpPr/>
      </dsp:nvSpPr>
      <dsp:spPr>
        <a:xfrm>
          <a:off x="3337199" y="2727943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Data Exploration and Analysis</a:t>
          </a:r>
        </a:p>
      </dsp:txBody>
      <dsp:txXfrm>
        <a:off x="3337199" y="2727943"/>
        <a:ext cx="2812500" cy="720000"/>
      </dsp:txXfrm>
    </dsp:sp>
    <dsp:sp modelId="{5BDD9F30-871B-4A00-AD98-F71E0C58E49D}">
      <dsp:nvSpPr>
        <dsp:cNvPr id="0" name=""/>
        <dsp:cNvSpPr/>
      </dsp:nvSpPr>
      <dsp:spPr>
        <a:xfrm>
          <a:off x="7190325" y="477943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7CA3B-C130-48C8-86F4-43826FBB743C}">
      <dsp:nvSpPr>
        <dsp:cNvPr id="0" name=""/>
        <dsp:cNvSpPr/>
      </dsp:nvSpPr>
      <dsp:spPr>
        <a:xfrm>
          <a:off x="7555950" y="843568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ABD29-A8CB-4F82-B29B-C4D9CC191E1C}">
      <dsp:nvSpPr>
        <dsp:cNvPr id="0" name=""/>
        <dsp:cNvSpPr/>
      </dsp:nvSpPr>
      <dsp:spPr>
        <a:xfrm>
          <a:off x="6641887" y="2727943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Data Visualization</a:t>
          </a:r>
        </a:p>
      </dsp:txBody>
      <dsp:txXfrm>
        <a:off x="6641887" y="2727943"/>
        <a:ext cx="281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A6257-B1CC-48EC-A435-06CAFE755826}">
      <dsp:nvSpPr>
        <dsp:cNvPr id="0" name=""/>
        <dsp:cNvSpPr/>
      </dsp:nvSpPr>
      <dsp:spPr>
        <a:xfrm>
          <a:off x="0" y="0"/>
          <a:ext cx="4451483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220A26B-A8BF-4C2D-B365-06EA1ACF8926}">
      <dsp:nvSpPr>
        <dsp:cNvPr id="0" name=""/>
        <dsp:cNvSpPr/>
      </dsp:nvSpPr>
      <dsp:spPr>
        <a:xfrm>
          <a:off x="0" y="0"/>
          <a:ext cx="4451483" cy="1725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Vehicle Fuel Type Count by Zip Code</a:t>
          </a:r>
        </a:p>
      </dsp:txBody>
      <dsp:txXfrm>
        <a:off x="0" y="0"/>
        <a:ext cx="4451483" cy="1725429"/>
      </dsp:txXfrm>
    </dsp:sp>
    <dsp:sp modelId="{432E3400-C78E-4C35-9537-64E5C8E2B4BB}">
      <dsp:nvSpPr>
        <dsp:cNvPr id="0" name=""/>
        <dsp:cNvSpPr/>
      </dsp:nvSpPr>
      <dsp:spPr>
        <a:xfrm>
          <a:off x="0" y="1725429"/>
          <a:ext cx="4451483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C1E9B4D-FADC-4EF7-A7D4-4E20F79552E3}">
      <dsp:nvSpPr>
        <dsp:cNvPr id="0" name=""/>
        <dsp:cNvSpPr/>
      </dsp:nvSpPr>
      <dsp:spPr>
        <a:xfrm>
          <a:off x="0" y="1725429"/>
          <a:ext cx="4451483" cy="1725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Asthma Deaths by County</a:t>
          </a:r>
        </a:p>
      </dsp:txBody>
      <dsp:txXfrm>
        <a:off x="0" y="1725429"/>
        <a:ext cx="4451483" cy="1725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54682-D2AF-4891-940E-0051EF13C0BC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350FE-A370-4134-BA17-0AFA4C34E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02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Hey guys this is my presentation ‘title’ obviously that was a mouthful but I hope to give you a better understanding of what that actually means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350FE-A370-4134-BA17-0AFA4C34E8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30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interactive maps I made, I had FIPS ids for each of the counties appended to the </a:t>
            </a:r>
            <a:r>
              <a:rPr lang="en-US" dirty="0" err="1"/>
              <a:t>dataframe</a:t>
            </a:r>
            <a:r>
              <a:rPr lang="en-US" dirty="0"/>
              <a:t> that helped me make these. I haven’t finished my </a:t>
            </a:r>
            <a:r>
              <a:rPr lang="en-US" dirty="0" err="1"/>
              <a:t>github</a:t>
            </a:r>
            <a:r>
              <a:rPr lang="en-US" dirty="0"/>
              <a:t> page ye but they were actually interactive so you could scroll and zoom and see the names and shit it was fun just to see visual comparisons between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350FE-A370-4134-BA17-0AFA4C34E8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47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you can see this is </a:t>
            </a:r>
            <a:r>
              <a:rPr lang="en-US" dirty="0" err="1"/>
              <a:t>santa</a:t>
            </a:r>
            <a:r>
              <a:rPr lang="en-US" dirty="0"/>
              <a:t> </a:t>
            </a:r>
            <a:r>
              <a:rPr lang="en-US" dirty="0" err="1"/>
              <a:t>clara</a:t>
            </a:r>
            <a:r>
              <a:rPr lang="en-US" dirty="0"/>
              <a:t> most number of cars suburban wealthy county most tech friendly so its just interesting to see It compared to neighboring counties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350FE-A370-4134-BA17-0AFA4C34E8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1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350FE-A370-4134-BA17-0AFA4C34E8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1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Wanted to give an overview of what my work pipeline was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350FE-A370-4134-BA17-0AFA4C34E8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32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Got my data from ca open data portal, it’s a pretty open source portal it has a wide variety of datasets not just related to the topic I chose but also public health, environmental, and government datasets</a:t>
            </a:r>
          </a:p>
          <a:p>
            <a:r>
              <a:rPr lang="en-US" dirty="0"/>
              <a:t>The two datasets I had were as follows </a:t>
            </a:r>
          </a:p>
          <a:p>
            <a:r>
              <a:rPr lang="en-US" dirty="0"/>
              <a:t>Obviously theres multiple </a:t>
            </a:r>
            <a:r>
              <a:rPr lang="en-US" dirty="0" err="1"/>
              <a:t>zipcodes</a:t>
            </a:r>
            <a:r>
              <a:rPr lang="en-US" dirty="0"/>
              <a:t> in a county so I needed a way to map those two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350FE-A370-4134-BA17-0AFA4C34E8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32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heres some of the functions I wrote that helped me clean the data, I had to hard code some preliminary data given that I was only studying the bay area so I had a dictionary of what zip codes belonged to what county. But I hope to practice some more </a:t>
            </a:r>
            <a:r>
              <a:rPr lang="en-US" dirty="0" err="1"/>
              <a:t>webscraping</a:t>
            </a:r>
            <a:r>
              <a:rPr lang="en-US" dirty="0"/>
              <a:t> to maybe create a California and ultimately a us map</a:t>
            </a:r>
          </a:p>
          <a:p>
            <a:endParaRPr lang="en-US" dirty="0"/>
          </a:p>
          <a:p>
            <a:r>
              <a:rPr lang="en-US" dirty="0"/>
              <a:t>Some of the important decisions I made was distinguishing fuel types these were the types there were and I actually put hybrid gas in combustion just </a:t>
            </a:r>
            <a:r>
              <a:rPr lang="en-US" dirty="0" err="1"/>
              <a:t>bc</a:t>
            </a:r>
            <a:r>
              <a:rPr lang="en-US" dirty="0"/>
              <a:t> it is a combustion engine still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350FE-A370-4134-BA17-0AFA4C34E8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8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 led to my final data frame and the corresponding attributes, important things like vehicle counts and ratios, also population </a:t>
            </a:r>
            <a:r>
              <a:rPr lang="en-US" dirty="0" err="1"/>
              <a:t>bc</a:t>
            </a:r>
            <a:r>
              <a:rPr lang="en-US" dirty="0"/>
              <a:t> Death percentage is a better measurement because 36 deaths in Sonoma is more significant that the 117 deaths in </a:t>
            </a:r>
            <a:r>
              <a:rPr lang="en-US" dirty="0" err="1"/>
              <a:t>santa</a:t>
            </a:r>
            <a:r>
              <a:rPr lang="en-US" dirty="0"/>
              <a:t> </a:t>
            </a:r>
            <a:r>
              <a:rPr lang="en-US" dirty="0" err="1"/>
              <a:t>clara</a:t>
            </a:r>
            <a:r>
              <a:rPr lang="en-US" dirty="0"/>
              <a:t> county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350FE-A370-4134-BA17-0AFA4C34E8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85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Created some pairwise plots just to see relationships between the attributes that I had, the </a:t>
            </a:r>
            <a:r>
              <a:rPr lang="en-US" dirty="0" err="1"/>
              <a:t>diagnol</a:t>
            </a:r>
            <a:r>
              <a:rPr lang="en-US" dirty="0"/>
              <a:t> is just a 1:1 comparison of the same attributes so that’s why it looks like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350FE-A370-4134-BA17-0AFA4C34E8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92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showed you the code it would probably just be a bunch of gibberish so I can give you an introduction of what this package does from an overhead point of view</a:t>
            </a:r>
          </a:p>
          <a:p>
            <a:r>
              <a:rPr lang="en-US" dirty="0"/>
              <a:t>Read slide, the image does a better job of probably explaining it then I can cause it gets pretty complex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350FE-A370-4134-BA17-0AFA4C34E8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74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this was my first run where I had 9 clusters for my 9 counties, but the inertia score found that 3 clusters would be a better aggregated of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350FE-A370-4134-BA17-0AFA4C34E8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71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were my final results, contrary to when I first started you can see deaths are attributed at lower combustion vehicle presence and higher alternative led to greater death %, can attribute this to just more cars being in these areas as being a factor, wasn’t too fruitful results </a:t>
            </a:r>
            <a:r>
              <a:rPr lang="en-US" dirty="0" err="1"/>
              <a:t>tbh</a:t>
            </a:r>
            <a:r>
              <a:rPr lang="en-US" dirty="0"/>
              <a:t> but helped me bolster my data cleaning skills, and I think it would be interested to see how this study will fare 15 30 years down the line because theres a ban on manufacturing combustion vehicles in 2025 I believe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350FE-A370-4134-BA17-0AFA4C34E8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90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4/19/2022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5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3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99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56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86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73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39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91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1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58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8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119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8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0.png"/><Relationship Id="rId10" Type="http://schemas.microsoft.com/office/2007/relationships/diagramDrawing" Target="../diagrams/drawing2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F7B86-9464-552D-EDD9-AB9E8F649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59" r="31627" b="1"/>
          <a:stretch/>
        </p:blipFill>
        <p:spPr>
          <a:xfrm>
            <a:off x="1778" y="10"/>
            <a:ext cx="5104833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F5E2C-9129-40C2-862E-F31199D43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0387" y="1247140"/>
            <a:ext cx="5657899" cy="3450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K-Means Clustering Analysis of Vehicle Fuel Type Correlations with Asthma Related Deaths in the Bay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81C6B6-789B-415F-A1FE-8E39E03F75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0387" y="4818126"/>
            <a:ext cx="5657899" cy="1268984"/>
          </a:xfrm>
        </p:spPr>
        <p:txBody>
          <a:bodyPr>
            <a:normAutofit/>
          </a:bodyPr>
          <a:lstStyle/>
          <a:p>
            <a:r>
              <a:rPr lang="en-US"/>
              <a:t>By: Mihir Thakar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077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E4D0D-C5FE-428B-9AAA-3D445B522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0"/>
            <a:ext cx="12090953" cy="1550419"/>
          </a:xfrm>
        </p:spPr>
        <p:txBody>
          <a:bodyPr>
            <a:normAutofit/>
          </a:bodyPr>
          <a:lstStyle/>
          <a:p>
            <a:r>
              <a:rPr lang="en-US" sz="3600" dirty="0"/>
              <a:t>Choropleth Maps: Alternative/Combustion Ratio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7E8EC-99C4-439B-8333-74E4BF6E5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88" y="1411357"/>
            <a:ext cx="11665623" cy="46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12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E0853-39D4-48AA-BB5B-EE419441D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79" y="-76382"/>
            <a:ext cx="11266004" cy="1550419"/>
          </a:xfrm>
        </p:spPr>
        <p:txBody>
          <a:bodyPr/>
          <a:lstStyle/>
          <a:p>
            <a:r>
              <a:rPr lang="en-US" dirty="0"/>
              <a:t>Choropleth Maps: Death % by County</a:t>
            </a:r>
          </a:p>
        </p:txBody>
      </p:sp>
      <p:pic>
        <p:nvPicPr>
          <p:cNvPr id="4" name="Picture 3" descr="A green and blue map&#10;&#10;Description automatically generated with low confidence">
            <a:extLst>
              <a:ext uri="{FF2B5EF4-FFF2-40B4-BE49-F238E27FC236}">
                <a16:creationId xmlns:a16="http://schemas.microsoft.com/office/drawing/2014/main" id="{9888A318-36DF-4621-B897-431FFD614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880" y="1162257"/>
            <a:ext cx="93630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56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F0395-2C3F-4204-9505-3FB4D834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96" y="-76382"/>
            <a:ext cx="11074400" cy="1550419"/>
          </a:xfrm>
        </p:spPr>
        <p:txBody>
          <a:bodyPr/>
          <a:lstStyle/>
          <a:p>
            <a:r>
              <a:rPr lang="en-US" dirty="0"/>
              <a:t>Choropleth Maps: Alternative Vehicles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D6F63-6D48-4826-9D93-360381ACD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35" y="1977887"/>
            <a:ext cx="9680137" cy="37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74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lose up image of hands applauding">
            <a:extLst>
              <a:ext uri="{FF2B5EF4-FFF2-40B4-BE49-F238E27FC236}">
                <a16:creationId xmlns:a16="http://schemas.microsoft.com/office/drawing/2014/main" id="{1B85DEBE-8E19-B520-4D15-393E9DA99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6" r="-1" b="15122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755205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49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92293-ABD2-4D49-B33D-DACB066F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521" y="113665"/>
            <a:ext cx="4650160" cy="3450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>
                <a:solidFill>
                  <a:srgbClr val="FFFFFF"/>
                </a:solidFill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360676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FA4E5-91E8-486B-8DB9-9FE231C4B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 dirty="0"/>
              <a:t>Work Pipeline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404A83-2AFB-C255-5D8B-D05FBB8508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7280212"/>
              </p:ext>
            </p:extLst>
          </p:nvPr>
        </p:nvGraphicFramePr>
        <p:xfrm>
          <a:off x="1587500" y="2160588"/>
          <a:ext cx="9486900" cy="3925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923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65153"/>
            <a:ext cx="5106593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378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323CE-19F6-46F4-9BE6-B5D1DEA5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238"/>
            <a:ext cx="5310579" cy="1550419"/>
          </a:xfrm>
        </p:spPr>
        <p:txBody>
          <a:bodyPr>
            <a:normAutofit/>
          </a:bodyPr>
          <a:lstStyle/>
          <a:p>
            <a:r>
              <a:rPr lang="en-US" dirty="0"/>
              <a:t>Datasets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898D9A-ADCB-4680-A5BC-51A2D00E0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14" y="361015"/>
            <a:ext cx="4574655" cy="3213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8746A-DCD7-411A-B920-3B20B42C7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304" y="3887497"/>
            <a:ext cx="6302181" cy="26094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EA2FC1-D536-4346-B7DC-E4471F9B9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71" y="777715"/>
            <a:ext cx="5054448" cy="1718512"/>
          </a:xfrm>
          <a:prstGeom prst="rect">
            <a:avLst/>
          </a:prstGeom>
        </p:spPr>
      </p:pic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F20D75D8-C8B0-F993-E461-62192B6B91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34168"/>
              </p:ext>
            </p:extLst>
          </p:nvPr>
        </p:nvGraphicFramePr>
        <p:xfrm>
          <a:off x="86404" y="3046127"/>
          <a:ext cx="4451483" cy="3450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60756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9E0DE-01BE-42B6-88A4-50CFADD6F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-90487"/>
            <a:ext cx="11239119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 Before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EAF45-7138-4C86-BCB6-45DA107348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6676" y="604838"/>
            <a:ext cx="5159181" cy="385319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dirty="0"/>
              <a:t>Functions:</a:t>
            </a:r>
          </a:p>
          <a:p>
            <a:pPr lvl="1"/>
            <a:r>
              <a:rPr lang="en-US" sz="1500" dirty="0" err="1"/>
              <a:t>CountyMapper</a:t>
            </a:r>
            <a:r>
              <a:rPr lang="en-US" sz="1500" dirty="0"/>
              <a:t>: Maps each </a:t>
            </a:r>
            <a:r>
              <a:rPr lang="en-US" sz="1500" dirty="0" err="1"/>
              <a:t>ZipCode</a:t>
            </a:r>
            <a:r>
              <a:rPr lang="en-US" sz="1500" dirty="0"/>
              <a:t> in Fuel Dataset to it’s corresponding County</a:t>
            </a:r>
          </a:p>
          <a:p>
            <a:pPr lvl="1"/>
            <a:r>
              <a:rPr lang="en-US" sz="1500" dirty="0" err="1"/>
              <a:t>CarCounter</a:t>
            </a:r>
            <a:r>
              <a:rPr lang="en-US" sz="1500" dirty="0"/>
              <a:t>: Counts the cars in each County</a:t>
            </a:r>
          </a:p>
          <a:p>
            <a:pPr lvl="1"/>
            <a:r>
              <a:rPr lang="en-US" sz="1500" dirty="0" err="1"/>
              <a:t>CarTypeCounter</a:t>
            </a:r>
            <a:r>
              <a:rPr lang="en-US" sz="1500" dirty="0"/>
              <a:t>: </a:t>
            </a:r>
          </a:p>
          <a:p>
            <a:pPr lvl="2"/>
            <a:r>
              <a:rPr lang="en-US" sz="1300" dirty="0"/>
              <a:t>Combustion = ['Gasoline', 'Diesel and Diesel Hybrid', 'Hybrid Gasoline', 'Flex-Fuel', 'Natural Gas', 'Other’]</a:t>
            </a:r>
          </a:p>
          <a:p>
            <a:pPr lvl="2"/>
            <a:r>
              <a:rPr lang="en-US" sz="1300" dirty="0"/>
              <a:t>Alternative = ['Battery Electric', 'Plug-in Hybrid', 'Hydrogen Fuel Cell']</a:t>
            </a:r>
          </a:p>
          <a:p>
            <a:pPr marL="228600" lvl="1" indent="0">
              <a:buNone/>
            </a:pPr>
            <a:endParaRPr lang="en-US" sz="1600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F6D8F34A-7305-49DF-B148-9895D9AF5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669" y="405812"/>
            <a:ext cx="5548412" cy="2875551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69F4AC-DBF6-4F03-82B7-83100D70A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669" y="3576637"/>
            <a:ext cx="5548412" cy="3214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F5F103-3298-4C87-8791-A2C4A5958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850" y="3665776"/>
            <a:ext cx="5346824" cy="1713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0DC94-ABC6-4A35-8F14-21B4479F9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243" y="5425001"/>
            <a:ext cx="5360039" cy="136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09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D3329-60E5-4006-BD5D-B3EC6638A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32" y="-76380"/>
            <a:ext cx="7924038" cy="891390"/>
          </a:xfrm>
        </p:spPr>
        <p:txBody>
          <a:bodyPr/>
          <a:lstStyle/>
          <a:p>
            <a:r>
              <a:rPr lang="en-US" dirty="0"/>
              <a:t>Data Cleaning After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5AE9B98D-65FB-43E5-BA35-E0A0E6B1D24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3" y="1657142"/>
            <a:ext cx="11569213" cy="4167395"/>
          </a:xfrm>
        </p:spPr>
      </p:pic>
    </p:spTree>
    <p:extLst>
      <p:ext uri="{BB962C8B-B14F-4D97-AF65-F5344CB8AC3E}">
        <p14:creationId xmlns:p14="http://schemas.microsoft.com/office/powerpoint/2010/main" val="20605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A7D4-28A9-4CBA-B077-8E1765F66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396" y="-72884"/>
            <a:ext cx="4900639" cy="741139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Exploration</a:t>
            </a:r>
          </a:p>
        </p:txBody>
      </p:sp>
      <p:pic>
        <p:nvPicPr>
          <p:cNvPr id="5" name="Content Placeholder 4" descr="Chart, waterfall chart&#10;&#10;Description automatically generated">
            <a:extLst>
              <a:ext uri="{FF2B5EF4-FFF2-40B4-BE49-F238E27FC236}">
                <a16:creationId xmlns:a16="http://schemas.microsoft.com/office/drawing/2014/main" id="{FF4C0617-D8B2-49D1-A40E-4DD0128AF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078" y="184826"/>
            <a:ext cx="6732756" cy="6566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356ACD-7E90-4EFE-A3B2-AFA590ECDFB3}"/>
              </a:ext>
            </a:extLst>
          </p:cNvPr>
          <p:cNvSpPr txBox="1"/>
          <p:nvPr/>
        </p:nvSpPr>
        <p:spPr>
          <a:xfrm>
            <a:off x="1167492" y="668255"/>
            <a:ext cx="31187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Pair Wise Plots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of scatterplots meant to display correlations between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relationships between 2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662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0F6C-0D7B-45A0-BAD3-930A1CE20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070" y="-91290"/>
            <a:ext cx="9486690" cy="1550419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D15E1-3585-4DC4-B7E2-5BE6B923B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725" y="735496"/>
            <a:ext cx="5557825" cy="5548312"/>
          </a:xfrm>
        </p:spPr>
        <p:txBody>
          <a:bodyPr>
            <a:normAutofit/>
          </a:bodyPr>
          <a:lstStyle/>
          <a:p>
            <a:r>
              <a:rPr lang="en-US" sz="2000" dirty="0"/>
              <a:t>Unsupervised Machine Learning algorithm: Designated for unlabeled data</a:t>
            </a:r>
          </a:p>
          <a:p>
            <a:r>
              <a:rPr lang="en-US" sz="2000" dirty="0"/>
              <a:t>Objective: Group similar data points together to discover patterns</a:t>
            </a:r>
          </a:p>
          <a:p>
            <a:pPr lvl="1"/>
            <a:r>
              <a:rPr lang="en-US" sz="1800" dirty="0"/>
              <a:t>Cluster: Collection of data points aggregated because of certain similarities</a:t>
            </a:r>
          </a:p>
          <a:p>
            <a:pPr lvl="1"/>
            <a:r>
              <a:rPr lang="en-US" sz="1800" dirty="0"/>
              <a:t>First ran program with k=9 clusters for the 9 different counties in the Bay Area</a:t>
            </a:r>
          </a:p>
          <a:p>
            <a:r>
              <a:rPr lang="en-US" sz="2000" dirty="0"/>
              <a:t>Inertia Score determined 3 clusters was the optimal cluster coefficient =&gt; 3 triplets of counties were aggregated together based on their similarity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403AB-27AC-4E2D-BCFC-793CE0EB8D9F}"/>
              </a:ext>
            </a:extLst>
          </p:cNvPr>
          <p:cNvSpPr txBox="1"/>
          <p:nvPr/>
        </p:nvSpPr>
        <p:spPr>
          <a:xfrm>
            <a:off x="1692275" y="6240403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75000"/>
                  </a:schemeClr>
                </a:solidFill>
              </a:rPr>
              <a:t>Source: https://towardsdatascience.com/understanding-k-means-clustering-in-machine-learning-6a6e67336aa1</a:t>
            </a:r>
          </a:p>
        </p:txBody>
      </p:sp>
      <p:pic>
        <p:nvPicPr>
          <p:cNvPr id="1026" name="Picture 2" descr="K-means: A Complete Introduction. K-means is an unsupervised clustering… |  by Alan Jeffares | Towards Data Science">
            <a:extLst>
              <a:ext uri="{FF2B5EF4-FFF2-40B4-BE49-F238E27FC236}">
                <a16:creationId xmlns:a16="http://schemas.microsoft.com/office/drawing/2014/main" id="{41BC0EE5-D961-438F-8ADF-69279C9B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294" y="1824038"/>
            <a:ext cx="5294285" cy="220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85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D2E0DA-5D81-4E46-86AA-5D28A5F07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378" y="3703401"/>
            <a:ext cx="3291977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FF6000-E8BD-4FD7-945E-F723B039B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813" y="202960"/>
            <a:ext cx="2914743" cy="29516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32963-D57E-419E-9E1C-5C6B0A5BB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032" y="3866373"/>
            <a:ext cx="3623656" cy="25999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3F4675-1DF1-4C54-95C0-C870F1680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489" y="616228"/>
            <a:ext cx="2891238" cy="26527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B3F278-3703-409C-A9E6-4AAC378546AC}"/>
              </a:ext>
            </a:extLst>
          </p:cNvPr>
          <p:cNvSpPr txBox="1"/>
          <p:nvPr/>
        </p:nvSpPr>
        <p:spPr>
          <a:xfrm>
            <a:off x="568614" y="0"/>
            <a:ext cx="315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Run 1: K = 9</a:t>
            </a:r>
          </a:p>
        </p:txBody>
      </p:sp>
    </p:spTree>
    <p:extLst>
      <p:ext uri="{BB962C8B-B14F-4D97-AF65-F5344CB8AC3E}">
        <p14:creationId xmlns:p14="http://schemas.microsoft.com/office/powerpoint/2010/main" val="3890561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3A9CC4-9F90-4601-8FD8-10519432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1711332"/>
            <a:ext cx="3517119" cy="3429190"/>
          </a:xfrm>
          <a:prstGeom prst="rect">
            <a:avLst/>
          </a:prstGeom>
        </p:spPr>
      </p:pic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CF49FD7-BD16-433D-B734-429CBA385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76" y="1750110"/>
            <a:ext cx="3537345" cy="3351634"/>
          </a:xfrm>
          <a:prstGeom prst="rect">
            <a:avLst/>
          </a:prstGeom>
        </p:spPr>
      </p:pic>
      <p:cxnSp>
        <p:nvCxnSpPr>
          <p:cNvPr id="27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4DD51A9-6C8A-4C22-948E-F14C42D98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336" y="1746503"/>
            <a:ext cx="3517120" cy="3358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1BFC8B-174E-4613-9B4D-65F55BFC5541}"/>
              </a:ext>
            </a:extLst>
          </p:cNvPr>
          <p:cNvSpPr txBox="1"/>
          <p:nvPr/>
        </p:nvSpPr>
        <p:spPr>
          <a:xfrm>
            <a:off x="576468" y="0"/>
            <a:ext cx="2599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Run 2: K=3</a:t>
            </a:r>
          </a:p>
        </p:txBody>
      </p:sp>
    </p:spTree>
    <p:extLst>
      <p:ext uri="{BB962C8B-B14F-4D97-AF65-F5344CB8AC3E}">
        <p14:creationId xmlns:p14="http://schemas.microsoft.com/office/powerpoint/2010/main" val="2370724066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RegularSeed_2SEEDS">
      <a:dk1>
        <a:srgbClr val="000000"/>
      </a:dk1>
      <a:lt1>
        <a:srgbClr val="FFFFFF"/>
      </a:lt1>
      <a:dk2>
        <a:srgbClr val="1B2130"/>
      </a:dk2>
      <a:lt2>
        <a:srgbClr val="F0F0F3"/>
      </a:lt2>
      <a:accent1>
        <a:srgbClr val="9FA812"/>
      </a:accent1>
      <a:accent2>
        <a:srgbClr val="D19325"/>
      </a:accent2>
      <a:accent3>
        <a:srgbClr val="6CB220"/>
      </a:accent3>
      <a:accent4>
        <a:srgbClr val="1798D5"/>
      </a:accent4>
      <a:accent5>
        <a:srgbClr val="295BE7"/>
      </a:accent5>
      <a:accent6>
        <a:srgbClr val="482DD9"/>
      </a:accent6>
      <a:hlink>
        <a:srgbClr val="473FBF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805</Words>
  <Application>Microsoft Office PowerPoint</Application>
  <PresentationFormat>Widescreen</PresentationFormat>
  <Paragraphs>65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Neue Haas Grotesk Text Pro</vt:lpstr>
      <vt:lpstr>InterweaveVTI</vt:lpstr>
      <vt:lpstr>K-Means Clustering Analysis of Vehicle Fuel Type Correlations with Asthma Related Deaths in the Bay Area</vt:lpstr>
      <vt:lpstr>Work Pipeline</vt:lpstr>
      <vt:lpstr>Datasets</vt:lpstr>
      <vt:lpstr>Data Cleaning Before</vt:lpstr>
      <vt:lpstr>Data Cleaning After</vt:lpstr>
      <vt:lpstr>Data Exploration</vt:lpstr>
      <vt:lpstr>K-Means Clustering</vt:lpstr>
      <vt:lpstr>PowerPoint Presentation</vt:lpstr>
      <vt:lpstr>PowerPoint Presentation</vt:lpstr>
      <vt:lpstr>Choropleth Maps: Alternative/Combustion Ratio</vt:lpstr>
      <vt:lpstr>Choropleth Maps: Death % by County</vt:lpstr>
      <vt:lpstr>Choropleth Maps: Alternative Vehicles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K-Means Clustering Analysis of Fuel Type Correlations with Asthma Related Deaths in the Bay Area</dc:title>
  <dc:creator>Mihir Thakar</dc:creator>
  <cp:lastModifiedBy>Mihir Thakar</cp:lastModifiedBy>
  <cp:revision>5</cp:revision>
  <dcterms:created xsi:type="dcterms:W3CDTF">2022-04-18T18:36:05Z</dcterms:created>
  <dcterms:modified xsi:type="dcterms:W3CDTF">2022-04-20T01:15:03Z</dcterms:modified>
</cp:coreProperties>
</file>